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0"/>
  </p:notesMasterIdLst>
  <p:handoutMasterIdLst>
    <p:handoutMasterId r:id="rId11"/>
  </p:handoutMasterIdLst>
  <p:sldIdLst>
    <p:sldId id="923" r:id="rId2"/>
    <p:sldId id="924" r:id="rId3"/>
    <p:sldId id="931" r:id="rId4"/>
    <p:sldId id="925" r:id="rId5"/>
    <p:sldId id="926" r:id="rId6"/>
    <p:sldId id="927" r:id="rId7"/>
    <p:sldId id="928" r:id="rId8"/>
    <p:sldId id="930" r:id="rId9"/>
  </p:sldIdLst>
  <p:sldSz cx="12192000" cy="6858000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738CBF"/>
    <a:srgbClr val="FFCC00"/>
    <a:srgbClr val="F9DF8D"/>
    <a:srgbClr val="F7BF3E"/>
    <a:srgbClr val="73043F"/>
    <a:srgbClr val="AC0A4F"/>
    <a:srgbClr val="990000"/>
    <a:srgbClr val="FF000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89" autoAdjust="0"/>
    <p:restoredTop sz="95238" autoAdjust="0"/>
  </p:normalViewPr>
  <p:slideViewPr>
    <p:cSldViewPr snapToGrid="0">
      <p:cViewPr varScale="1">
        <p:scale>
          <a:sx n="107" d="100"/>
          <a:sy n="107" d="100"/>
        </p:scale>
        <p:origin x="114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8FD1C5-C2AD-4DE7-96E5-B07B80F2A5DF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16E22-87FC-445A-8324-A40CD3AF7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6101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F0D83F-BADF-417D-96B1-4FD397B5371B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CB74AA-0677-4E7E-A6E8-F89A675A21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773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63702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15282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47285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3009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20946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80587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85133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94103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4837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9968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5222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165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60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309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1318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8721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1022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4341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5337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9F7EEB-AE58-429A-BEFB-8E09DE1F126D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4682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57162C4E-967C-42F0-A6EF-A6684A4EDDD2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10ED89A-7AA0-4E68-AEAA-71A4E393CBB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365F982-99A2-4322-8070-1C84A4E998F1}"/>
              </a:ext>
            </a:extLst>
          </p:cNvPr>
          <p:cNvSpPr txBox="1"/>
          <p:nvPr/>
        </p:nvSpPr>
        <p:spPr>
          <a:xfrm>
            <a:off x="183700" y="47886"/>
            <a:ext cx="9444393" cy="4542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Маркер </a:t>
            </a:r>
            <a:r>
              <a:rPr lang="en-US" dirty="0"/>
              <a:t>Highlighter Standard D2505, 1-5 </a:t>
            </a:r>
            <a:r>
              <a:rPr lang="uk-UA" dirty="0"/>
              <a:t>мм клиноподібний</a:t>
            </a:r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id="{BD9D8B40-CAB8-4870-B222-A65A5A1E21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6641515"/>
              </p:ext>
            </p:extLst>
          </p:nvPr>
        </p:nvGraphicFramePr>
        <p:xfrm>
          <a:off x="5351928" y="4291248"/>
          <a:ext cx="6410433" cy="19620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6872">
                  <a:extLst>
                    <a:ext uri="{9D8B030D-6E8A-4147-A177-3AD203B41FA5}">
                      <a16:colId xmlns:a16="http://schemas.microsoft.com/office/drawing/2014/main" val="195318741"/>
                    </a:ext>
                  </a:extLst>
                </a:gridCol>
                <a:gridCol w="1004048">
                  <a:extLst>
                    <a:ext uri="{9D8B030D-6E8A-4147-A177-3AD203B41FA5}">
                      <a16:colId xmlns:a16="http://schemas.microsoft.com/office/drawing/2014/main" val="658208050"/>
                    </a:ext>
                  </a:extLst>
                </a:gridCol>
                <a:gridCol w="1353670">
                  <a:extLst>
                    <a:ext uri="{9D8B030D-6E8A-4147-A177-3AD203B41FA5}">
                      <a16:colId xmlns:a16="http://schemas.microsoft.com/office/drawing/2014/main" val="3886132278"/>
                    </a:ext>
                  </a:extLst>
                </a:gridCol>
                <a:gridCol w="1379129">
                  <a:extLst>
                    <a:ext uri="{9D8B030D-6E8A-4147-A177-3AD203B41FA5}">
                      <a16:colId xmlns:a16="http://schemas.microsoft.com/office/drawing/2014/main" val="929812618"/>
                    </a:ext>
                  </a:extLst>
                </a:gridCol>
                <a:gridCol w="1005483">
                  <a:extLst>
                    <a:ext uri="{9D8B030D-6E8A-4147-A177-3AD203B41FA5}">
                      <a16:colId xmlns:a16="http://schemas.microsoft.com/office/drawing/2014/main" val="3385615352"/>
                    </a:ext>
                  </a:extLst>
                </a:gridCol>
                <a:gridCol w="761231">
                  <a:extLst>
                    <a:ext uri="{9D8B030D-6E8A-4147-A177-3AD203B41FA5}">
                      <a16:colId xmlns:a16="http://schemas.microsoft.com/office/drawing/2014/main" val="3145524785"/>
                    </a:ext>
                  </a:extLst>
                </a:gridCol>
              </a:tblGrid>
              <a:tr h="379072">
                <a:tc>
                  <a:txBody>
                    <a:bodyPr/>
                    <a:lstStyle/>
                    <a:p>
                      <a:pPr algn="ctr"/>
                      <a:r>
                        <a:rPr lang="uk-UA" sz="1200" b="1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Код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200" b="1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Артикул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Колір чорнила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Мін. відвантаж. 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Упаковка 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2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РРЦ, грн.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1769405"/>
                  </a:ext>
                </a:extLst>
              </a:tr>
              <a:tr h="300973"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74228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D2505-08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жовтий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12/576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9,30</a:t>
                      </a:r>
                    </a:p>
                  </a:txBody>
                  <a:tcPr marL="171450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274578"/>
                  </a:ext>
                </a:extLst>
              </a:tr>
              <a:tr h="300973"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74229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D2505-04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зелений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12/576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9,30</a:t>
                      </a:r>
                    </a:p>
                  </a:txBody>
                  <a:tcPr marL="171450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78622354"/>
                  </a:ext>
                </a:extLst>
              </a:tr>
              <a:tr h="300973"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74230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D2505-12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помаранчевий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12/576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9,30</a:t>
                      </a:r>
                    </a:p>
                  </a:txBody>
                  <a:tcPr marL="171450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25782532"/>
                  </a:ext>
                </a:extLst>
              </a:tr>
              <a:tr h="300973"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74231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D2505-10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рожевий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12/576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9,30</a:t>
                      </a:r>
                    </a:p>
                  </a:txBody>
                  <a:tcPr marL="171450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64513618"/>
                  </a:ext>
                </a:extLst>
              </a:tr>
              <a:tr h="300973"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74232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D2505-40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набір 4 шт.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1/12/144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39,80</a:t>
                      </a:r>
                    </a:p>
                  </a:txBody>
                  <a:tcPr marL="171450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19716145"/>
                  </a:ext>
                </a:extLst>
              </a:tr>
            </a:tbl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6A914261-DFEC-4FE3-8E58-93E53E79DFB6}"/>
              </a:ext>
            </a:extLst>
          </p:cNvPr>
          <p:cNvSpPr txBox="1"/>
          <p:nvPr/>
        </p:nvSpPr>
        <p:spPr>
          <a:xfrm>
            <a:off x="5351928" y="965507"/>
            <a:ext cx="6604786" cy="247247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None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sz="1600" dirty="0"/>
              <a:t>Текст-маркер </a:t>
            </a:r>
            <a:r>
              <a:rPr lang="uk-UA" sz="1600" dirty="0" err="1"/>
              <a:t>Axent</a:t>
            </a:r>
            <a:r>
              <a:rPr lang="uk-UA" sz="1600" dirty="0"/>
              <a:t> Standard </a:t>
            </a:r>
            <a:r>
              <a:rPr lang="uk-UA" sz="1600" dirty="0" err="1"/>
              <a:t>Delta</a:t>
            </a:r>
            <a:r>
              <a:rPr lang="uk-UA" sz="1600" dirty="0"/>
              <a:t> </a:t>
            </a:r>
            <a:r>
              <a:rPr lang="uk-UA" sz="1600" b="0" dirty="0"/>
              <a:t>підходить для виділення як друкованого, так і рукописного тексту на будь-якому папері</a:t>
            </a:r>
            <a:r>
              <a:rPr lang="en-US" sz="1600" b="0" dirty="0"/>
              <a:t>.</a:t>
            </a:r>
          </a:p>
          <a:p>
            <a:r>
              <a:rPr lang="uk-UA" sz="1600" dirty="0"/>
              <a:t>Зручний у використанні </a:t>
            </a:r>
            <a:r>
              <a:rPr lang="uk-UA" sz="1600" b="0" dirty="0"/>
              <a:t>— можна робити як тонке підкреслення, так і широке виділення (лінія 1–5 мм). </a:t>
            </a:r>
            <a:endParaRPr lang="en-US" sz="1600" b="0" dirty="0"/>
          </a:p>
          <a:p>
            <a:r>
              <a:rPr lang="uk-UA" sz="1600" dirty="0"/>
              <a:t>Чорнило на водній основі, </a:t>
            </a:r>
            <a:r>
              <a:rPr lang="uk-UA" sz="1600" b="0" dirty="0"/>
              <a:t>нетоксичне та безпечне. </a:t>
            </a:r>
            <a:endParaRPr lang="en-US" sz="1600" b="0" dirty="0"/>
          </a:p>
          <a:p>
            <a:r>
              <a:rPr lang="uk-UA" sz="1600" dirty="0"/>
              <a:t>Завдяки широкому корпусу </a:t>
            </a:r>
            <a:r>
              <a:rPr lang="uk-UA" sz="1600" b="0" dirty="0"/>
              <a:t>маркер </a:t>
            </a:r>
            <a:r>
              <a:rPr lang="uk-UA" sz="1600" b="0" dirty="0" err="1"/>
              <a:t>комфортно</a:t>
            </a:r>
            <a:r>
              <a:rPr lang="uk-UA" sz="1600" b="0" dirty="0"/>
              <a:t> лежить у руці.</a:t>
            </a:r>
            <a:endParaRPr lang="en-US" sz="1600" b="0" dirty="0"/>
          </a:p>
          <a:p>
            <a:r>
              <a:rPr lang="uk-UA" sz="1600" dirty="0"/>
              <a:t>Слід не розмазується </a:t>
            </a:r>
            <a:r>
              <a:rPr lang="uk-UA" sz="1600" b="0" dirty="0"/>
              <a:t>та не проявляється під час копіювання.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58CAF02-D16F-485C-8324-7A3697BEF2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651" y="4447266"/>
            <a:ext cx="2023721" cy="2023721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669784C-D8B7-44BD-9936-EA105FBB5FF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8052" b="10573"/>
          <a:stretch/>
        </p:blipFill>
        <p:spPr>
          <a:xfrm>
            <a:off x="331651" y="723194"/>
            <a:ext cx="3747289" cy="3049314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B2BC0218-941B-4179-A6F7-FC009B5DBAF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16599" y="4054548"/>
            <a:ext cx="2274102" cy="2274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9024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57162C4E-967C-42F0-A6EF-A6684A4EDDD2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10ED89A-7AA0-4E68-AEAA-71A4E393CBB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365F982-99A2-4322-8070-1C84A4E998F1}"/>
              </a:ext>
            </a:extLst>
          </p:cNvPr>
          <p:cNvSpPr txBox="1"/>
          <p:nvPr/>
        </p:nvSpPr>
        <p:spPr>
          <a:xfrm>
            <a:off x="183700" y="47886"/>
            <a:ext cx="9444393" cy="4542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ru-RU" dirty="0"/>
              <a:t>Ручка </a:t>
            </a:r>
            <a:r>
              <a:rPr lang="ru-RU" dirty="0" err="1"/>
              <a:t>гелева</a:t>
            </a:r>
            <a:r>
              <a:rPr lang="ru-RU" dirty="0"/>
              <a:t> автоматична "пиши-стирай"  </a:t>
            </a:r>
            <a:r>
              <a:rPr lang="ru-RU" dirty="0" err="1"/>
              <a:t>Correct</a:t>
            </a:r>
            <a:r>
              <a:rPr lang="ru-RU" dirty="0"/>
              <a:t> Click, синя</a:t>
            </a:r>
            <a:endParaRPr lang="uk-UA" dirty="0"/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id="{BD9D8B40-CAB8-4870-B222-A65A5A1E21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8763735"/>
              </p:ext>
            </p:extLst>
          </p:nvPr>
        </p:nvGraphicFramePr>
        <p:xfrm>
          <a:off x="5527620" y="5496164"/>
          <a:ext cx="6207178" cy="75588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24566">
                  <a:extLst>
                    <a:ext uri="{9D8B030D-6E8A-4147-A177-3AD203B41FA5}">
                      <a16:colId xmlns:a16="http://schemas.microsoft.com/office/drawing/2014/main" val="195318741"/>
                    </a:ext>
                  </a:extLst>
                </a:gridCol>
                <a:gridCol w="1272423">
                  <a:extLst>
                    <a:ext uri="{9D8B030D-6E8A-4147-A177-3AD203B41FA5}">
                      <a16:colId xmlns:a16="http://schemas.microsoft.com/office/drawing/2014/main" val="658208050"/>
                    </a:ext>
                  </a:extLst>
                </a:gridCol>
                <a:gridCol w="1171728">
                  <a:extLst>
                    <a:ext uri="{9D8B030D-6E8A-4147-A177-3AD203B41FA5}">
                      <a16:colId xmlns:a16="http://schemas.microsoft.com/office/drawing/2014/main" val="3886132278"/>
                    </a:ext>
                  </a:extLst>
                </a:gridCol>
                <a:gridCol w="1089341">
                  <a:extLst>
                    <a:ext uri="{9D8B030D-6E8A-4147-A177-3AD203B41FA5}">
                      <a16:colId xmlns:a16="http://schemas.microsoft.com/office/drawing/2014/main" val="929812618"/>
                    </a:ext>
                  </a:extLst>
                </a:gridCol>
                <a:gridCol w="1012025">
                  <a:extLst>
                    <a:ext uri="{9D8B030D-6E8A-4147-A177-3AD203B41FA5}">
                      <a16:colId xmlns:a16="http://schemas.microsoft.com/office/drawing/2014/main" val="3385615352"/>
                    </a:ext>
                  </a:extLst>
                </a:gridCol>
                <a:gridCol w="737095">
                  <a:extLst>
                    <a:ext uri="{9D8B030D-6E8A-4147-A177-3AD203B41FA5}">
                      <a16:colId xmlns:a16="http://schemas.microsoft.com/office/drawing/2014/main" val="3145524785"/>
                    </a:ext>
                  </a:extLst>
                </a:gridCol>
              </a:tblGrid>
              <a:tr h="379072">
                <a:tc>
                  <a:txBody>
                    <a:bodyPr/>
                    <a:lstStyle/>
                    <a:p>
                      <a:pPr algn="ctr"/>
                      <a:r>
                        <a:rPr lang="uk-UA" sz="1200" b="1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Код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200" b="1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Артикул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Колір чорнила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Мін. відвантаж. 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Упаковка 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2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РРЦ, грн.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1769405"/>
                  </a:ext>
                </a:extLst>
              </a:tr>
              <a:tr h="298681"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73895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AG1128-02-A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синій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12/144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37,00</a:t>
                      </a:r>
                    </a:p>
                  </a:txBody>
                  <a:tcPr marL="171450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07338817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47339A23-C54F-4B6F-A9EB-1E111FCE578C}"/>
              </a:ext>
            </a:extLst>
          </p:cNvPr>
          <p:cNvSpPr txBox="1"/>
          <p:nvPr/>
        </p:nvSpPr>
        <p:spPr>
          <a:xfrm>
            <a:off x="5527620" y="821371"/>
            <a:ext cx="6574734" cy="430528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None/>
              <a:defRPr sz="1600" b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sz="1500" dirty="0" err="1"/>
              <a:t>Гелева</a:t>
            </a:r>
            <a:r>
              <a:rPr lang="uk-UA" sz="1500" dirty="0"/>
              <a:t> автоматична ручка пиши-стирай </a:t>
            </a:r>
            <a:r>
              <a:rPr lang="uk-UA" sz="1500" dirty="0" err="1"/>
              <a:t>Axent</a:t>
            </a:r>
            <a:r>
              <a:rPr lang="uk-UA" sz="1500" dirty="0"/>
              <a:t> </a:t>
            </a:r>
            <a:r>
              <a:rPr lang="uk-UA" sz="1500" dirty="0" err="1"/>
              <a:t>Correct</a:t>
            </a:r>
            <a:r>
              <a:rPr lang="uk-UA" sz="1500" dirty="0"/>
              <a:t> </a:t>
            </a:r>
            <a:r>
              <a:rPr lang="uk-UA" sz="1500" dirty="0" err="1"/>
              <a:t>Click</a:t>
            </a:r>
            <a:r>
              <a:rPr lang="uk-UA" sz="1500" dirty="0"/>
              <a:t>, 0,5 мм </a:t>
            </a:r>
            <a:r>
              <a:rPr lang="uk-UA" sz="1500" b="0" dirty="0"/>
              <a:t>– це комфортне та зручне рішення для щоденного письма. Вона дозволяє робити акуратні записи й легко виправляти помилки без сліду, що особливо зручно для навчання, роботи чи творчих завдань.</a:t>
            </a:r>
          </a:p>
          <a:p>
            <a:r>
              <a:rPr lang="uk-UA" sz="1500" dirty="0"/>
              <a:t>Зручний механізм активації</a:t>
            </a:r>
            <a:r>
              <a:rPr lang="uk-UA" sz="1500" b="0" dirty="0"/>
              <a:t> — натисканням на кліп.</a:t>
            </a:r>
          </a:p>
          <a:p>
            <a:r>
              <a:rPr lang="uk-UA" sz="1500" dirty="0"/>
              <a:t>Функція «пиши-стирай»</a:t>
            </a:r>
            <a:r>
              <a:rPr lang="uk-UA" sz="1500" b="0" dirty="0"/>
              <a:t> — швидко виправляє помилки, не пошкоджуючи папір.</a:t>
            </a:r>
          </a:p>
          <a:p>
            <a:r>
              <a:rPr lang="uk-UA" sz="1500" dirty="0"/>
              <a:t>М’який гумовий грип</a:t>
            </a:r>
            <a:r>
              <a:rPr lang="uk-UA" sz="1500" b="0" dirty="0"/>
              <a:t> забезпечує комфорт навіть під час тривалого письма.</a:t>
            </a:r>
          </a:p>
          <a:p>
            <a:r>
              <a:rPr lang="uk-UA" sz="1500" dirty="0"/>
              <a:t>Тонкий пишучий вузол 0,5 мм </a:t>
            </a:r>
            <a:r>
              <a:rPr lang="uk-UA" sz="1500" b="0" dirty="0"/>
              <a:t>— для чітких і охайних ліній;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1500" dirty="0"/>
              <a:t>Насичені сині гелеві чорнила </a:t>
            </a:r>
            <a:r>
              <a:rPr lang="uk-UA" sz="1500" b="0" dirty="0"/>
              <a:t>забезпечують плавне письмо та чіткі лінії.</a:t>
            </a:r>
          </a:p>
          <a:p>
            <a:r>
              <a:rPr lang="uk-UA" sz="1500" dirty="0"/>
              <a:t>4 стильні </a:t>
            </a:r>
            <a:r>
              <a:rPr lang="uk-UA" sz="1500" dirty="0" err="1"/>
              <a:t>дизайни</a:t>
            </a:r>
            <a:r>
              <a:rPr lang="uk-UA" sz="1500" dirty="0"/>
              <a:t> корпусу </a:t>
            </a:r>
            <a:r>
              <a:rPr lang="uk-UA" sz="1500" b="0" dirty="0"/>
              <a:t>— можна обрати під свій настрій.</a:t>
            </a:r>
          </a:p>
          <a:p>
            <a:r>
              <a:rPr lang="uk-UA" sz="1500" b="0" dirty="0"/>
              <a:t>Стержень - 111 мм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2CA27F3-7F6B-42C4-B3CB-47EADECF218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314" r="6655"/>
          <a:stretch/>
        </p:blipFill>
        <p:spPr>
          <a:xfrm>
            <a:off x="192668" y="953909"/>
            <a:ext cx="4572000" cy="525331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85B20F0-0F4D-456C-8CEC-F09F2010DD8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495" r="23955"/>
          <a:stretch/>
        </p:blipFill>
        <p:spPr>
          <a:xfrm>
            <a:off x="4298978" y="4697073"/>
            <a:ext cx="824753" cy="1631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360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57162C4E-967C-42F0-A6EF-A6684A4EDDD2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10ED89A-7AA0-4E68-AEAA-71A4E393CBB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365F982-99A2-4322-8070-1C84A4E998F1}"/>
              </a:ext>
            </a:extLst>
          </p:cNvPr>
          <p:cNvSpPr txBox="1"/>
          <p:nvPr/>
        </p:nvSpPr>
        <p:spPr>
          <a:xfrm>
            <a:off x="183700" y="47886"/>
            <a:ext cx="9444393" cy="4542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Олівець механічний </a:t>
            </a:r>
            <a:r>
              <a:rPr lang="en-US" dirty="0"/>
              <a:t>Pro, 0.5 </a:t>
            </a:r>
            <a:r>
              <a:rPr lang="uk-UA" dirty="0"/>
              <a:t>мм, срібний</a:t>
            </a:r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id="{BD9D8B40-CAB8-4870-B222-A65A5A1E218B}"/>
              </a:ext>
            </a:extLst>
          </p:cNvPr>
          <p:cNvGraphicFramePr>
            <a:graphicFrameLocks noGrp="1"/>
          </p:cNvGraphicFramePr>
          <p:nvPr/>
        </p:nvGraphicFramePr>
        <p:xfrm>
          <a:off x="5527620" y="5496164"/>
          <a:ext cx="6207178" cy="8324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24566">
                  <a:extLst>
                    <a:ext uri="{9D8B030D-6E8A-4147-A177-3AD203B41FA5}">
                      <a16:colId xmlns:a16="http://schemas.microsoft.com/office/drawing/2014/main" val="195318741"/>
                    </a:ext>
                  </a:extLst>
                </a:gridCol>
                <a:gridCol w="1272423">
                  <a:extLst>
                    <a:ext uri="{9D8B030D-6E8A-4147-A177-3AD203B41FA5}">
                      <a16:colId xmlns:a16="http://schemas.microsoft.com/office/drawing/2014/main" val="658208050"/>
                    </a:ext>
                  </a:extLst>
                </a:gridCol>
                <a:gridCol w="1171728">
                  <a:extLst>
                    <a:ext uri="{9D8B030D-6E8A-4147-A177-3AD203B41FA5}">
                      <a16:colId xmlns:a16="http://schemas.microsoft.com/office/drawing/2014/main" val="3886132278"/>
                    </a:ext>
                  </a:extLst>
                </a:gridCol>
                <a:gridCol w="1089341">
                  <a:extLst>
                    <a:ext uri="{9D8B030D-6E8A-4147-A177-3AD203B41FA5}">
                      <a16:colId xmlns:a16="http://schemas.microsoft.com/office/drawing/2014/main" val="929812618"/>
                    </a:ext>
                  </a:extLst>
                </a:gridCol>
                <a:gridCol w="1012025">
                  <a:extLst>
                    <a:ext uri="{9D8B030D-6E8A-4147-A177-3AD203B41FA5}">
                      <a16:colId xmlns:a16="http://schemas.microsoft.com/office/drawing/2014/main" val="3385615352"/>
                    </a:ext>
                  </a:extLst>
                </a:gridCol>
                <a:gridCol w="737095">
                  <a:extLst>
                    <a:ext uri="{9D8B030D-6E8A-4147-A177-3AD203B41FA5}">
                      <a16:colId xmlns:a16="http://schemas.microsoft.com/office/drawing/2014/main" val="3145524785"/>
                    </a:ext>
                  </a:extLst>
                </a:gridCol>
              </a:tblGrid>
              <a:tr h="379072">
                <a:tc>
                  <a:txBody>
                    <a:bodyPr/>
                    <a:lstStyle/>
                    <a:p>
                      <a:pPr algn="ctr"/>
                      <a:r>
                        <a:rPr lang="uk-UA" sz="1200" b="1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Код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200" b="1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Артикул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Колір корпусу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Мін. відвантаж. 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Упаковка 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2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РРЦ, грн.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1769405"/>
                  </a:ext>
                </a:extLst>
              </a:tr>
              <a:tr h="298681"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73682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AMP9030-34-A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срібний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12 шт. дисплей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135,00</a:t>
                      </a:r>
                    </a:p>
                  </a:txBody>
                  <a:tcPr marL="171450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07338817"/>
                  </a:ext>
                </a:extLst>
              </a:tr>
            </a:tbl>
          </a:graphicData>
        </a:graphic>
      </p:graphicFrame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C63D7C5-EA30-443B-99A1-54671CBE73B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969" r="15025"/>
          <a:stretch/>
        </p:blipFill>
        <p:spPr>
          <a:xfrm>
            <a:off x="371960" y="864810"/>
            <a:ext cx="4047930" cy="554462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0EE9E39-21D0-4003-BD4F-BEDFFE4DF6C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1450" r="25237"/>
          <a:stretch/>
        </p:blipFill>
        <p:spPr>
          <a:xfrm>
            <a:off x="3372930" y="3095704"/>
            <a:ext cx="1766632" cy="331372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7339A23-C54F-4B6F-A9EB-1E111FCE578C}"/>
              </a:ext>
            </a:extLst>
          </p:cNvPr>
          <p:cNvSpPr txBox="1"/>
          <p:nvPr/>
        </p:nvSpPr>
        <p:spPr>
          <a:xfrm>
            <a:off x="5420045" y="864810"/>
            <a:ext cx="6727132" cy="306750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None/>
              <a:defRPr sz="1600" b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Механічний олівець </a:t>
            </a:r>
            <a:r>
              <a:rPr lang="uk-UA" dirty="0" err="1"/>
              <a:t>Axent</a:t>
            </a:r>
            <a:r>
              <a:rPr lang="uk-UA" dirty="0"/>
              <a:t> </a:t>
            </a:r>
            <a:r>
              <a:rPr lang="uk-UA" dirty="0" err="1"/>
              <a:t>Pro</a:t>
            </a:r>
            <a:r>
              <a:rPr lang="uk-UA" dirty="0"/>
              <a:t> </a:t>
            </a:r>
            <a:r>
              <a:rPr lang="uk-UA" b="0" dirty="0"/>
              <a:t>— це зручний і надійний інструмент для щоденного письма, креслення та творчих ідей.</a:t>
            </a:r>
          </a:p>
          <a:p>
            <a:r>
              <a:rPr lang="uk-UA" dirty="0"/>
              <a:t>Рельєфний грип </a:t>
            </a:r>
            <a:r>
              <a:rPr lang="uk-UA" b="0" dirty="0"/>
              <a:t>забезпечує комфортне та впевнене тримання без ковзання.</a:t>
            </a:r>
          </a:p>
          <a:p>
            <a:r>
              <a:rPr lang="uk-UA" dirty="0"/>
              <a:t>Міцний металевий корпус </a:t>
            </a:r>
            <a:r>
              <a:rPr lang="uk-UA" b="0" dirty="0"/>
              <a:t>робить олівець довговічним і стильним.</a:t>
            </a:r>
          </a:p>
          <a:p>
            <a:r>
              <a:rPr lang="uk-UA" dirty="0"/>
              <a:t>Грифель 0,5 мм </a:t>
            </a:r>
            <a:r>
              <a:rPr lang="uk-UA" b="0" dirty="0"/>
              <a:t>гарантує точні, акуратні лінії для письма та малювання.</a:t>
            </a:r>
          </a:p>
          <a:p>
            <a:r>
              <a:rPr lang="uk-UA" dirty="0"/>
              <a:t>Сучасний дизайн </a:t>
            </a:r>
            <a:r>
              <a:rPr lang="uk-UA" b="0" dirty="0"/>
              <a:t>підходить як для роботи, так і для навчання.</a:t>
            </a:r>
          </a:p>
          <a:p>
            <a:r>
              <a:rPr lang="uk-UA" b="1" dirty="0"/>
              <a:t>Вбудована гумка</a:t>
            </a:r>
            <a:r>
              <a:rPr lang="uk-UA" dirty="0"/>
              <a:t> </a:t>
            </a:r>
            <a:r>
              <a:rPr lang="uk-UA" b="0" dirty="0"/>
              <a:t>дозволяє швидко виправити дрібні помилки.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C8FCD38-60B4-4B6C-A545-3722A92E77A2}"/>
              </a:ext>
            </a:extLst>
          </p:cNvPr>
          <p:cNvSpPr txBox="1"/>
          <p:nvPr/>
        </p:nvSpPr>
        <p:spPr>
          <a:xfrm>
            <a:off x="3753134" y="6481210"/>
            <a:ext cx="138642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t"/>
            <a:r>
              <a:rPr lang="uk-UA" sz="11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rPr>
              <a:t>12 шт. дисплей</a:t>
            </a:r>
          </a:p>
        </p:txBody>
      </p:sp>
    </p:spTree>
    <p:extLst>
      <p:ext uri="{BB962C8B-B14F-4D97-AF65-F5344CB8AC3E}">
        <p14:creationId xmlns:p14="http://schemas.microsoft.com/office/powerpoint/2010/main" val="6417576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57162C4E-967C-42F0-A6EF-A6684A4EDDD2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10ED89A-7AA0-4E68-AEAA-71A4E393CBB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365F982-99A2-4322-8070-1C84A4E998F1}"/>
              </a:ext>
            </a:extLst>
          </p:cNvPr>
          <p:cNvSpPr txBox="1"/>
          <p:nvPr/>
        </p:nvSpPr>
        <p:spPr>
          <a:xfrm>
            <a:off x="183700" y="47886"/>
            <a:ext cx="9444393" cy="4542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Олівець механічний </a:t>
            </a:r>
            <a:r>
              <a:rPr lang="en-US" dirty="0"/>
              <a:t>Pro, 0.5 </a:t>
            </a:r>
            <a:r>
              <a:rPr lang="uk-UA" dirty="0"/>
              <a:t>мм, чорний</a:t>
            </a:r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id="{BD9D8B40-CAB8-4870-B222-A65A5A1E21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8926804"/>
              </p:ext>
            </p:extLst>
          </p:nvPr>
        </p:nvGraphicFramePr>
        <p:xfrm>
          <a:off x="5440910" y="5160705"/>
          <a:ext cx="6078738" cy="8324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5435">
                  <a:extLst>
                    <a:ext uri="{9D8B030D-6E8A-4147-A177-3AD203B41FA5}">
                      <a16:colId xmlns:a16="http://schemas.microsoft.com/office/drawing/2014/main" val="195318741"/>
                    </a:ext>
                  </a:extLst>
                </a:gridCol>
                <a:gridCol w="1246094">
                  <a:extLst>
                    <a:ext uri="{9D8B030D-6E8A-4147-A177-3AD203B41FA5}">
                      <a16:colId xmlns:a16="http://schemas.microsoft.com/office/drawing/2014/main" val="658208050"/>
                    </a:ext>
                  </a:extLst>
                </a:gridCol>
                <a:gridCol w="1147482">
                  <a:extLst>
                    <a:ext uri="{9D8B030D-6E8A-4147-A177-3AD203B41FA5}">
                      <a16:colId xmlns:a16="http://schemas.microsoft.com/office/drawing/2014/main" val="3886132278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929812618"/>
                    </a:ext>
                  </a:extLst>
                </a:gridCol>
                <a:gridCol w="991084">
                  <a:extLst>
                    <a:ext uri="{9D8B030D-6E8A-4147-A177-3AD203B41FA5}">
                      <a16:colId xmlns:a16="http://schemas.microsoft.com/office/drawing/2014/main" val="3385615352"/>
                    </a:ext>
                  </a:extLst>
                </a:gridCol>
                <a:gridCol w="721843">
                  <a:extLst>
                    <a:ext uri="{9D8B030D-6E8A-4147-A177-3AD203B41FA5}">
                      <a16:colId xmlns:a16="http://schemas.microsoft.com/office/drawing/2014/main" val="3145524785"/>
                    </a:ext>
                  </a:extLst>
                </a:gridCol>
              </a:tblGrid>
              <a:tr h="379072">
                <a:tc>
                  <a:txBody>
                    <a:bodyPr/>
                    <a:lstStyle/>
                    <a:p>
                      <a:pPr algn="ctr"/>
                      <a:r>
                        <a:rPr lang="uk-UA" sz="1200" b="1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Код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200" b="1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Артикул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Колір корпусу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Мін. відвантаж. 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Упаковка 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2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РРЦ, грн.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1769405"/>
                  </a:ext>
                </a:extLst>
              </a:tr>
              <a:tr h="298681"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73681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AMP9030-01-A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чорний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12 шт. дисплей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135,00</a:t>
                      </a:r>
                    </a:p>
                  </a:txBody>
                  <a:tcPr marL="171450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274578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2CE85BF9-D494-4EF4-B362-0B9B1AED3EDF}"/>
              </a:ext>
            </a:extLst>
          </p:cNvPr>
          <p:cNvSpPr txBox="1"/>
          <p:nvPr/>
        </p:nvSpPr>
        <p:spPr>
          <a:xfrm>
            <a:off x="5420045" y="864810"/>
            <a:ext cx="6727132" cy="306750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None/>
              <a:defRPr sz="1600" b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Механічний олівець </a:t>
            </a:r>
            <a:r>
              <a:rPr lang="uk-UA" dirty="0" err="1"/>
              <a:t>Axent</a:t>
            </a:r>
            <a:r>
              <a:rPr lang="uk-UA" dirty="0"/>
              <a:t> </a:t>
            </a:r>
            <a:r>
              <a:rPr lang="uk-UA" dirty="0" err="1"/>
              <a:t>Pro</a:t>
            </a:r>
            <a:r>
              <a:rPr lang="uk-UA" dirty="0"/>
              <a:t> </a:t>
            </a:r>
            <a:r>
              <a:rPr lang="uk-UA" b="0" dirty="0"/>
              <a:t>— це зручний і надійний інструмент для щоденного письма, креслення та творчих ідей.</a:t>
            </a:r>
          </a:p>
          <a:p>
            <a:r>
              <a:rPr lang="uk-UA" dirty="0"/>
              <a:t>Рельєфний грип </a:t>
            </a:r>
            <a:r>
              <a:rPr lang="uk-UA" b="0" dirty="0"/>
              <a:t>забезпечує комфортне та впевнене тримання без ковзання.</a:t>
            </a:r>
          </a:p>
          <a:p>
            <a:r>
              <a:rPr lang="uk-UA" dirty="0"/>
              <a:t>Міцний металевий корпус </a:t>
            </a:r>
            <a:r>
              <a:rPr lang="uk-UA" b="0" dirty="0"/>
              <a:t>робить олівець довговічним і стильним.</a:t>
            </a:r>
          </a:p>
          <a:p>
            <a:r>
              <a:rPr lang="uk-UA" dirty="0"/>
              <a:t>Грифель 0,5 мм </a:t>
            </a:r>
            <a:r>
              <a:rPr lang="uk-UA" b="0" dirty="0"/>
              <a:t>гарантує точні, акуратні лінії для письма та малювання.</a:t>
            </a:r>
          </a:p>
          <a:p>
            <a:r>
              <a:rPr lang="uk-UA" dirty="0"/>
              <a:t>Сучасний дизайн </a:t>
            </a:r>
            <a:r>
              <a:rPr lang="uk-UA" b="0" dirty="0"/>
              <a:t>підходить як для роботи, так і для навчання.</a:t>
            </a:r>
          </a:p>
          <a:p>
            <a:r>
              <a:rPr lang="uk-UA" b="1" dirty="0"/>
              <a:t>Вбудована гумка</a:t>
            </a:r>
            <a:r>
              <a:rPr lang="uk-UA" dirty="0"/>
              <a:t> </a:t>
            </a:r>
            <a:r>
              <a:rPr lang="uk-UA" b="0" dirty="0"/>
              <a:t>дозволяє швидко виправити дрібні помилки.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6356B67-A88F-41FC-A9E9-CB3F405BBBC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5685" r="16563"/>
          <a:stretch/>
        </p:blipFill>
        <p:spPr>
          <a:xfrm>
            <a:off x="528917" y="846880"/>
            <a:ext cx="3756213" cy="55440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60BF9E8-1650-4A86-9382-EBB5D3AAA89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4987" r="26500"/>
          <a:stretch/>
        </p:blipFill>
        <p:spPr>
          <a:xfrm>
            <a:off x="3558988" y="3261142"/>
            <a:ext cx="1488142" cy="306750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F80C369-9AC3-4BA9-911C-C2A4B1EE2339}"/>
              </a:ext>
            </a:extLst>
          </p:cNvPr>
          <p:cNvSpPr txBox="1"/>
          <p:nvPr/>
        </p:nvSpPr>
        <p:spPr>
          <a:xfrm>
            <a:off x="3753134" y="6446798"/>
            <a:ext cx="138642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t"/>
            <a:r>
              <a:rPr lang="uk-UA" sz="11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rPr>
              <a:t>12 шт. дисплей</a:t>
            </a:r>
          </a:p>
        </p:txBody>
      </p:sp>
    </p:spTree>
    <p:extLst>
      <p:ext uri="{BB962C8B-B14F-4D97-AF65-F5344CB8AC3E}">
        <p14:creationId xmlns:p14="http://schemas.microsoft.com/office/powerpoint/2010/main" val="35482902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57162C4E-967C-42F0-A6EF-A6684A4EDDD2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10ED89A-7AA0-4E68-AEAA-71A4E393CBB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365F982-99A2-4322-8070-1C84A4E998F1}"/>
              </a:ext>
            </a:extLst>
          </p:cNvPr>
          <p:cNvSpPr txBox="1"/>
          <p:nvPr/>
        </p:nvSpPr>
        <p:spPr>
          <a:xfrm>
            <a:off x="183700" y="47886"/>
            <a:ext cx="9444393" cy="4542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Олівець механічний </a:t>
            </a:r>
            <a:r>
              <a:rPr lang="en-US" dirty="0"/>
              <a:t>Point7, 0.7 </a:t>
            </a:r>
            <a:r>
              <a:rPr lang="uk-UA" dirty="0"/>
              <a:t>мм</a:t>
            </a:r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id="{BD9D8B40-CAB8-4870-B222-A65A5A1E21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7639091"/>
              </p:ext>
            </p:extLst>
          </p:nvPr>
        </p:nvGraphicFramePr>
        <p:xfrm>
          <a:off x="6140158" y="5169249"/>
          <a:ext cx="5585677" cy="75588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25594">
                  <a:extLst>
                    <a:ext uri="{9D8B030D-6E8A-4147-A177-3AD203B41FA5}">
                      <a16:colId xmlns:a16="http://schemas.microsoft.com/office/drawing/2014/main" val="195318741"/>
                    </a:ext>
                  </a:extLst>
                </a:gridCol>
                <a:gridCol w="1411462">
                  <a:extLst>
                    <a:ext uri="{9D8B030D-6E8A-4147-A177-3AD203B41FA5}">
                      <a16:colId xmlns:a16="http://schemas.microsoft.com/office/drawing/2014/main" val="658208050"/>
                    </a:ext>
                  </a:extLst>
                </a:gridCol>
                <a:gridCol w="1208374">
                  <a:extLst>
                    <a:ext uri="{9D8B030D-6E8A-4147-A177-3AD203B41FA5}">
                      <a16:colId xmlns:a16="http://schemas.microsoft.com/office/drawing/2014/main" val="929812618"/>
                    </a:ext>
                  </a:extLst>
                </a:gridCol>
                <a:gridCol w="1122609">
                  <a:extLst>
                    <a:ext uri="{9D8B030D-6E8A-4147-A177-3AD203B41FA5}">
                      <a16:colId xmlns:a16="http://schemas.microsoft.com/office/drawing/2014/main" val="3385615352"/>
                    </a:ext>
                  </a:extLst>
                </a:gridCol>
                <a:gridCol w="817638">
                  <a:extLst>
                    <a:ext uri="{9D8B030D-6E8A-4147-A177-3AD203B41FA5}">
                      <a16:colId xmlns:a16="http://schemas.microsoft.com/office/drawing/2014/main" val="3145524785"/>
                    </a:ext>
                  </a:extLst>
                </a:gridCol>
              </a:tblGrid>
              <a:tr h="379072">
                <a:tc>
                  <a:txBody>
                    <a:bodyPr/>
                    <a:lstStyle/>
                    <a:p>
                      <a:pPr algn="ctr"/>
                      <a:r>
                        <a:rPr lang="uk-UA" sz="1200" b="1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Код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200" b="1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Артикул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Мін. відвантаж. 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Упаковка 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2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РРЦ, грн.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1769405"/>
                  </a:ext>
                </a:extLst>
              </a:tr>
              <a:tr h="298681"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73680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AMP9029-A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18</a:t>
                      </a:r>
                      <a:endParaRPr lang="uk-UA" sz="12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18/864</a:t>
                      </a:r>
                      <a:endParaRPr lang="uk-UA" sz="12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36,00</a:t>
                      </a:r>
                    </a:p>
                  </a:txBody>
                  <a:tcPr marL="171450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274578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2CE85BF9-D494-4EF4-B362-0B9B1AED3EDF}"/>
              </a:ext>
            </a:extLst>
          </p:cNvPr>
          <p:cNvSpPr txBox="1"/>
          <p:nvPr/>
        </p:nvSpPr>
        <p:spPr>
          <a:xfrm>
            <a:off x="6095999" y="882740"/>
            <a:ext cx="6033247" cy="415498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None/>
              <a:defRPr sz="1600" b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Механічний олівець </a:t>
            </a:r>
            <a:r>
              <a:rPr lang="en-US" dirty="0" err="1"/>
              <a:t>Axent</a:t>
            </a:r>
            <a:r>
              <a:rPr lang="en-US" dirty="0"/>
              <a:t> Point7, 0.7 </a:t>
            </a:r>
            <a:r>
              <a:rPr lang="uk-UA" dirty="0"/>
              <a:t>мм </a:t>
            </a:r>
            <a:r>
              <a:rPr lang="uk-UA" b="0" dirty="0"/>
              <a:t>— зручний і надійний інструмент для щоденних записів, креслень і творчих завдань.</a:t>
            </a:r>
          </a:p>
          <a:p>
            <a:r>
              <a:rPr lang="uk-UA" dirty="0"/>
              <a:t>Гумовий грип </a:t>
            </a:r>
            <a:r>
              <a:rPr lang="uk-UA" b="0" dirty="0"/>
              <a:t>забезпечує комфортне тримання без втоми.</a:t>
            </a:r>
          </a:p>
          <a:p>
            <a:r>
              <a:rPr lang="uk-UA" dirty="0"/>
              <a:t>Тригранний ергономічний корпус </a:t>
            </a:r>
            <a:r>
              <a:rPr lang="uk-UA" b="0" dirty="0"/>
              <a:t>зручно лежить у руці та не ковзає.</a:t>
            </a:r>
          </a:p>
          <a:p>
            <a:r>
              <a:rPr lang="uk-UA" dirty="0"/>
              <a:t>Грифель 0,7 мм </a:t>
            </a:r>
            <a:r>
              <a:rPr lang="uk-UA" b="0" dirty="0"/>
              <a:t>дає чіткі та акуратні лінії під час письма й малювання.</a:t>
            </a:r>
          </a:p>
          <a:p>
            <a:r>
              <a:rPr lang="uk-UA" dirty="0"/>
              <a:t>Стильний корпус </a:t>
            </a:r>
            <a:r>
              <a:rPr lang="uk-UA" b="0" dirty="0"/>
              <a:t>робить олівець приємним у використанні щодня.</a:t>
            </a:r>
          </a:p>
          <a:p>
            <a:r>
              <a:rPr lang="uk-UA" b="1" dirty="0"/>
              <a:t>Вбудована гумка</a:t>
            </a:r>
            <a:r>
              <a:rPr lang="uk-UA" dirty="0"/>
              <a:t> </a:t>
            </a:r>
            <a:r>
              <a:rPr lang="uk-UA" b="0" dirty="0"/>
              <a:t>дозволяє швидко виправити дрібні помилки.</a:t>
            </a:r>
          </a:p>
          <a:p>
            <a:r>
              <a:rPr lang="ru-RU" b="0" dirty="0"/>
              <a:t>У </a:t>
            </a:r>
            <a:r>
              <a:rPr lang="ru-RU" b="0" dirty="0" err="1"/>
              <a:t>дисплеї</a:t>
            </a:r>
            <a:r>
              <a:rPr lang="ru-RU" b="0" dirty="0"/>
              <a:t> — </a:t>
            </a:r>
            <a:r>
              <a:rPr lang="ru-RU" b="0" dirty="0" err="1"/>
              <a:t>асорті</a:t>
            </a:r>
            <a:r>
              <a:rPr lang="ru-RU" b="0" dirty="0"/>
              <a:t> </a:t>
            </a:r>
            <a:r>
              <a:rPr lang="ru-RU" b="0" dirty="0" err="1"/>
              <a:t>кольорів</a:t>
            </a:r>
            <a:r>
              <a:rPr lang="ru-RU" b="0" dirty="0"/>
              <a:t> корпусу.</a:t>
            </a:r>
            <a:endParaRPr lang="uk-UA" b="0" dirty="0"/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1A1B672-C6CD-455B-8F05-177EB5924DF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932" r="9708"/>
          <a:stretch/>
        </p:blipFill>
        <p:spPr>
          <a:xfrm>
            <a:off x="152401" y="882740"/>
            <a:ext cx="4358211" cy="5356694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1B56A9FD-6585-4BA2-9CB7-E338B86ACA4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3543" r="12458"/>
          <a:stretch/>
        </p:blipFill>
        <p:spPr>
          <a:xfrm>
            <a:off x="4285128" y="4096870"/>
            <a:ext cx="1518751" cy="205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2893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57162C4E-967C-42F0-A6EF-A6684A4EDDD2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10ED89A-7AA0-4E68-AEAA-71A4E393CBB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365F982-99A2-4322-8070-1C84A4E998F1}"/>
              </a:ext>
            </a:extLst>
          </p:cNvPr>
          <p:cNvSpPr txBox="1"/>
          <p:nvPr/>
        </p:nvSpPr>
        <p:spPr>
          <a:xfrm>
            <a:off x="183700" y="47886"/>
            <a:ext cx="9444393" cy="4542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ru-RU" dirty="0"/>
              <a:t>Сумка для </a:t>
            </a:r>
            <a:r>
              <a:rPr lang="ru-RU" dirty="0" err="1"/>
              <a:t>документів</a:t>
            </a:r>
            <a:r>
              <a:rPr lang="ru-RU" dirty="0"/>
              <a:t> </a:t>
            </a:r>
            <a:r>
              <a:rPr lang="ru-RU" dirty="0" err="1"/>
              <a:t>текстильна</a:t>
            </a:r>
            <a:r>
              <a:rPr lang="ru-RU" dirty="0"/>
              <a:t> А4, 1 </a:t>
            </a:r>
            <a:r>
              <a:rPr lang="ru-RU" dirty="0" err="1"/>
              <a:t>відділ</a:t>
            </a:r>
            <a:r>
              <a:rPr lang="uk-UA" dirty="0" err="1"/>
              <a:t>ення</a:t>
            </a:r>
            <a:r>
              <a:rPr lang="uk-UA" dirty="0"/>
              <a:t>, світло-сіра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CE85BF9-D494-4EF4-B362-0B9B1AED3EDF}"/>
              </a:ext>
            </a:extLst>
          </p:cNvPr>
          <p:cNvSpPr txBox="1"/>
          <p:nvPr/>
        </p:nvSpPr>
        <p:spPr>
          <a:xfrm>
            <a:off x="5582125" y="923485"/>
            <a:ext cx="6454588" cy="355994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None/>
              <a:defRPr sz="1600" b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Сумка для документів </a:t>
            </a:r>
            <a:r>
              <a:rPr lang="uk-UA" dirty="0" err="1"/>
              <a:t>Axent</a:t>
            </a:r>
            <a:r>
              <a:rPr lang="uk-UA" dirty="0"/>
              <a:t>, A4 </a:t>
            </a:r>
            <a:r>
              <a:rPr lang="uk-UA" b="0" dirty="0"/>
              <a:t>(38×29×3,5 см) виготовлена з міцного </a:t>
            </a:r>
            <a:r>
              <a:rPr lang="uk-UA" b="0" dirty="0" err="1"/>
              <a:t>поліестеру</a:t>
            </a:r>
            <a:r>
              <a:rPr lang="uk-UA" b="0" dirty="0"/>
              <a:t> та підходить для щоденного використання.</a:t>
            </a:r>
          </a:p>
          <a:p>
            <a:r>
              <a:rPr lang="uk-UA" dirty="0"/>
              <a:t>Зручне основне відділення </a:t>
            </a:r>
            <a:r>
              <a:rPr lang="uk-UA" b="0" dirty="0"/>
              <a:t>для документів формату А4.</a:t>
            </a:r>
          </a:p>
          <a:p>
            <a:r>
              <a:rPr lang="uk-UA" dirty="0"/>
              <a:t>Зовнішня кишеня на блискавці </a:t>
            </a:r>
            <a:r>
              <a:rPr lang="uk-UA" b="0" dirty="0"/>
              <a:t>для швидкого доступу до потрібних дрібниць.</a:t>
            </a:r>
          </a:p>
          <a:p>
            <a:r>
              <a:rPr lang="uk-UA" dirty="0"/>
              <a:t>Внутрішній органайзер </a:t>
            </a:r>
            <a:r>
              <a:rPr lang="uk-UA" b="0" dirty="0"/>
              <a:t>із кишенями для телефону та ручок допомагає тримати все впорядковано.</a:t>
            </a:r>
          </a:p>
          <a:p>
            <a:r>
              <a:rPr lang="uk-UA" dirty="0"/>
              <a:t>Шлейка для кріплення на валізу </a:t>
            </a:r>
            <a:r>
              <a:rPr lang="uk-UA" b="0" dirty="0"/>
              <a:t>ідеальна для подорожей і </a:t>
            </a:r>
            <a:r>
              <a:rPr lang="uk-UA" b="0" dirty="0" err="1"/>
              <a:t>відряджень</a:t>
            </a:r>
            <a:r>
              <a:rPr lang="uk-UA" b="0" dirty="0"/>
              <a:t>.</a:t>
            </a:r>
          </a:p>
          <a:p>
            <a:r>
              <a:rPr lang="uk-UA" dirty="0"/>
              <a:t>Міцні ручки та надійна фурнітура </a:t>
            </a:r>
            <a:r>
              <a:rPr lang="uk-UA" b="0" dirty="0"/>
              <a:t>забезпечують довговічність сумки.</a:t>
            </a:r>
          </a:p>
        </p:txBody>
      </p:sp>
      <p:graphicFrame>
        <p:nvGraphicFramePr>
          <p:cNvPr id="11" name="Таблица 10">
            <a:extLst>
              <a:ext uri="{FF2B5EF4-FFF2-40B4-BE49-F238E27FC236}">
                <a16:creationId xmlns:a16="http://schemas.microsoft.com/office/drawing/2014/main" id="{4588E31E-68D6-4281-8661-C06A1A58D3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8283793"/>
              </p:ext>
            </p:extLst>
          </p:nvPr>
        </p:nvGraphicFramePr>
        <p:xfrm>
          <a:off x="5674660" y="5178634"/>
          <a:ext cx="6258031" cy="75588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5435">
                  <a:extLst>
                    <a:ext uri="{9D8B030D-6E8A-4147-A177-3AD203B41FA5}">
                      <a16:colId xmlns:a16="http://schemas.microsoft.com/office/drawing/2014/main" val="195318741"/>
                    </a:ext>
                  </a:extLst>
                </a:gridCol>
                <a:gridCol w="1246094">
                  <a:extLst>
                    <a:ext uri="{9D8B030D-6E8A-4147-A177-3AD203B41FA5}">
                      <a16:colId xmlns:a16="http://schemas.microsoft.com/office/drawing/2014/main" val="658208050"/>
                    </a:ext>
                  </a:extLst>
                </a:gridCol>
                <a:gridCol w="1147482">
                  <a:extLst>
                    <a:ext uri="{9D8B030D-6E8A-4147-A177-3AD203B41FA5}">
                      <a16:colId xmlns:a16="http://schemas.microsoft.com/office/drawing/2014/main" val="3886132278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929812618"/>
                    </a:ext>
                  </a:extLst>
                </a:gridCol>
                <a:gridCol w="991084">
                  <a:extLst>
                    <a:ext uri="{9D8B030D-6E8A-4147-A177-3AD203B41FA5}">
                      <a16:colId xmlns:a16="http://schemas.microsoft.com/office/drawing/2014/main" val="3385615352"/>
                    </a:ext>
                  </a:extLst>
                </a:gridCol>
                <a:gridCol w="901136">
                  <a:extLst>
                    <a:ext uri="{9D8B030D-6E8A-4147-A177-3AD203B41FA5}">
                      <a16:colId xmlns:a16="http://schemas.microsoft.com/office/drawing/2014/main" val="3145524785"/>
                    </a:ext>
                  </a:extLst>
                </a:gridCol>
              </a:tblGrid>
              <a:tr h="379072">
                <a:tc>
                  <a:txBody>
                    <a:bodyPr/>
                    <a:lstStyle/>
                    <a:p>
                      <a:pPr algn="ctr"/>
                      <a:r>
                        <a:rPr lang="uk-UA" sz="1200" b="1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Код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200" b="1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Артикул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Колір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Мін. відвантаж. 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Упаковка 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2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РРЦ, грн.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1769405"/>
                  </a:ext>
                </a:extLst>
              </a:tr>
              <a:tr h="298681"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73953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1632-01-A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світло-сіра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1/25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590,00</a:t>
                      </a:r>
                    </a:p>
                  </a:txBody>
                  <a:tcPr marL="171450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274578"/>
                  </a:ext>
                </a:extLst>
              </a:tr>
            </a:tbl>
          </a:graphicData>
        </a:graphic>
      </p:graphicFrame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505CAFC-A7AD-4DED-BFD3-4DAF2C2F1FA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886" r="11742"/>
          <a:stretch/>
        </p:blipFill>
        <p:spPr>
          <a:xfrm>
            <a:off x="337260" y="718062"/>
            <a:ext cx="2372278" cy="302694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B268338-3826-471D-9CFB-7EBCD51EA9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01457" y="3607272"/>
            <a:ext cx="1487734" cy="148773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2DA9FAE9-774B-4A09-AB85-E0CE00944E4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4287" y="4043081"/>
            <a:ext cx="2377327" cy="2377327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8DFAED8-AB52-46C4-8564-A5E16C43108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01457" y="5322380"/>
            <a:ext cx="1487734" cy="1487734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3B8E6EE8-0F2A-41E8-B011-8D2013EF11D2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6219" r="25106"/>
          <a:stretch/>
        </p:blipFill>
        <p:spPr>
          <a:xfrm>
            <a:off x="3744005" y="1021975"/>
            <a:ext cx="1084841" cy="2228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3000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57162C4E-967C-42F0-A6EF-A6684A4EDDD2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10ED89A-7AA0-4E68-AEAA-71A4E393CBB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365F982-99A2-4322-8070-1C84A4E998F1}"/>
              </a:ext>
            </a:extLst>
          </p:cNvPr>
          <p:cNvSpPr txBox="1"/>
          <p:nvPr/>
        </p:nvSpPr>
        <p:spPr>
          <a:xfrm>
            <a:off x="183700" y="47886"/>
            <a:ext cx="9444393" cy="4542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ru-RU" dirty="0"/>
              <a:t>Сумка для </a:t>
            </a:r>
            <a:r>
              <a:rPr lang="ru-RU" dirty="0" err="1"/>
              <a:t>документів</a:t>
            </a:r>
            <a:r>
              <a:rPr lang="ru-RU" dirty="0"/>
              <a:t> </a:t>
            </a:r>
            <a:r>
              <a:rPr lang="ru-RU" dirty="0" err="1"/>
              <a:t>текстильна</a:t>
            </a:r>
            <a:r>
              <a:rPr lang="ru-RU" dirty="0"/>
              <a:t> А4, 1 </a:t>
            </a:r>
            <a:r>
              <a:rPr lang="ru-RU" dirty="0" err="1"/>
              <a:t>відділ</a:t>
            </a:r>
            <a:r>
              <a:rPr lang="uk-UA" dirty="0" err="1"/>
              <a:t>ення</a:t>
            </a:r>
            <a:r>
              <a:rPr lang="uk-UA" dirty="0"/>
              <a:t>, темно-сіра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CE85BF9-D494-4EF4-B362-0B9B1AED3EDF}"/>
              </a:ext>
            </a:extLst>
          </p:cNvPr>
          <p:cNvSpPr txBox="1"/>
          <p:nvPr/>
        </p:nvSpPr>
        <p:spPr>
          <a:xfrm>
            <a:off x="5582125" y="923485"/>
            <a:ext cx="6454588" cy="355994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None/>
              <a:defRPr sz="1600" b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Сумка для документів </a:t>
            </a:r>
            <a:r>
              <a:rPr lang="uk-UA" dirty="0" err="1"/>
              <a:t>Axent</a:t>
            </a:r>
            <a:r>
              <a:rPr lang="uk-UA" dirty="0"/>
              <a:t>, A4 </a:t>
            </a:r>
            <a:r>
              <a:rPr lang="uk-UA" b="0" dirty="0"/>
              <a:t>(38×29×3,5 см) виготовлена з міцного </a:t>
            </a:r>
            <a:r>
              <a:rPr lang="uk-UA" b="0" dirty="0" err="1"/>
              <a:t>поліестеру</a:t>
            </a:r>
            <a:r>
              <a:rPr lang="uk-UA" b="0" dirty="0"/>
              <a:t> та підходить для щоденного використання.</a:t>
            </a:r>
          </a:p>
          <a:p>
            <a:r>
              <a:rPr lang="uk-UA" dirty="0"/>
              <a:t>Зручне основне відділення </a:t>
            </a:r>
            <a:r>
              <a:rPr lang="uk-UA" b="0" dirty="0"/>
              <a:t>для документів формату А4.</a:t>
            </a:r>
          </a:p>
          <a:p>
            <a:r>
              <a:rPr lang="uk-UA" dirty="0"/>
              <a:t>Зовнішня кишеня на блискавці </a:t>
            </a:r>
            <a:r>
              <a:rPr lang="uk-UA" b="0" dirty="0"/>
              <a:t>для швидкого доступу до потрібних дрібниць.</a:t>
            </a:r>
          </a:p>
          <a:p>
            <a:r>
              <a:rPr lang="uk-UA" dirty="0"/>
              <a:t>Внутрішній органайзер </a:t>
            </a:r>
            <a:r>
              <a:rPr lang="uk-UA" b="0" dirty="0"/>
              <a:t>із кишенями для телефону та ручок допомагає тримати все впорядковано.</a:t>
            </a:r>
          </a:p>
          <a:p>
            <a:r>
              <a:rPr lang="uk-UA" dirty="0"/>
              <a:t>Шлейка для кріплення на валізу </a:t>
            </a:r>
            <a:r>
              <a:rPr lang="uk-UA" b="0" dirty="0"/>
              <a:t>ідеальна для подорожей і </a:t>
            </a:r>
            <a:r>
              <a:rPr lang="uk-UA" b="0" dirty="0" err="1"/>
              <a:t>відряджень</a:t>
            </a:r>
            <a:r>
              <a:rPr lang="uk-UA" b="0" dirty="0"/>
              <a:t>.</a:t>
            </a:r>
          </a:p>
          <a:p>
            <a:r>
              <a:rPr lang="uk-UA" dirty="0"/>
              <a:t>Міцні ручки та надійна фурнітура </a:t>
            </a:r>
            <a:r>
              <a:rPr lang="uk-UA" b="0" dirty="0"/>
              <a:t>забезпечують довговічність сумки.</a:t>
            </a:r>
          </a:p>
        </p:txBody>
      </p:sp>
      <p:graphicFrame>
        <p:nvGraphicFramePr>
          <p:cNvPr id="11" name="Таблица 10">
            <a:extLst>
              <a:ext uri="{FF2B5EF4-FFF2-40B4-BE49-F238E27FC236}">
                <a16:creationId xmlns:a16="http://schemas.microsoft.com/office/drawing/2014/main" id="{4588E31E-68D6-4281-8661-C06A1A58D3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6878728"/>
              </p:ext>
            </p:extLst>
          </p:nvPr>
        </p:nvGraphicFramePr>
        <p:xfrm>
          <a:off x="5674660" y="5178634"/>
          <a:ext cx="6258031" cy="75588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5435">
                  <a:extLst>
                    <a:ext uri="{9D8B030D-6E8A-4147-A177-3AD203B41FA5}">
                      <a16:colId xmlns:a16="http://schemas.microsoft.com/office/drawing/2014/main" val="195318741"/>
                    </a:ext>
                  </a:extLst>
                </a:gridCol>
                <a:gridCol w="1246094">
                  <a:extLst>
                    <a:ext uri="{9D8B030D-6E8A-4147-A177-3AD203B41FA5}">
                      <a16:colId xmlns:a16="http://schemas.microsoft.com/office/drawing/2014/main" val="658208050"/>
                    </a:ext>
                  </a:extLst>
                </a:gridCol>
                <a:gridCol w="1147482">
                  <a:extLst>
                    <a:ext uri="{9D8B030D-6E8A-4147-A177-3AD203B41FA5}">
                      <a16:colId xmlns:a16="http://schemas.microsoft.com/office/drawing/2014/main" val="3886132278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929812618"/>
                    </a:ext>
                  </a:extLst>
                </a:gridCol>
                <a:gridCol w="991084">
                  <a:extLst>
                    <a:ext uri="{9D8B030D-6E8A-4147-A177-3AD203B41FA5}">
                      <a16:colId xmlns:a16="http://schemas.microsoft.com/office/drawing/2014/main" val="3385615352"/>
                    </a:ext>
                  </a:extLst>
                </a:gridCol>
                <a:gridCol w="901136">
                  <a:extLst>
                    <a:ext uri="{9D8B030D-6E8A-4147-A177-3AD203B41FA5}">
                      <a16:colId xmlns:a16="http://schemas.microsoft.com/office/drawing/2014/main" val="3145524785"/>
                    </a:ext>
                  </a:extLst>
                </a:gridCol>
              </a:tblGrid>
              <a:tr h="379072">
                <a:tc>
                  <a:txBody>
                    <a:bodyPr/>
                    <a:lstStyle/>
                    <a:p>
                      <a:pPr algn="ctr"/>
                      <a:r>
                        <a:rPr lang="uk-UA" sz="1200" b="1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Код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200" b="1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Артикул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Колір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Мін. відвантаж. 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Упаковка 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2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РРЦ, грн.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1769405"/>
                  </a:ext>
                </a:extLst>
              </a:tr>
              <a:tr h="298681"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73956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1632-02-A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темно-сіра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1/25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590,00</a:t>
                      </a:r>
                    </a:p>
                  </a:txBody>
                  <a:tcPr marL="171450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274578"/>
                  </a:ext>
                </a:extLst>
              </a:tr>
            </a:tbl>
          </a:graphicData>
        </a:graphic>
      </p:graphicFrame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09257F4-9043-4F8E-AFF1-0CF01CF4C6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594" y="696865"/>
            <a:ext cx="3026942" cy="302694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F41045A-CDF8-4233-B296-CA2C59FA9A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9428" y="3553483"/>
            <a:ext cx="1637574" cy="1637574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038F045-F21A-4839-80CC-395CCB535A7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5824" y="4226444"/>
            <a:ext cx="2191871" cy="2191871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9095FE45-57C5-442F-9FE7-42035616944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4846" b="8204"/>
          <a:stretch/>
        </p:blipFill>
        <p:spPr>
          <a:xfrm>
            <a:off x="3517358" y="5387788"/>
            <a:ext cx="1515583" cy="1317811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0A1C2E46-E852-4E5C-A401-7300D93C781B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8365" r="28406"/>
          <a:stretch/>
        </p:blipFill>
        <p:spPr>
          <a:xfrm>
            <a:off x="3725066" y="842682"/>
            <a:ext cx="1171865" cy="2710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2098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57162C4E-967C-42F0-A6EF-A6684A4EDDD2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10ED89A-7AA0-4E68-AEAA-71A4E393CBB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365F982-99A2-4322-8070-1C84A4E998F1}"/>
              </a:ext>
            </a:extLst>
          </p:cNvPr>
          <p:cNvSpPr txBox="1"/>
          <p:nvPr/>
        </p:nvSpPr>
        <p:spPr>
          <a:xfrm>
            <a:off x="183700" y="47886"/>
            <a:ext cx="9444393" cy="4542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Пенали нових лімітованих серій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CE85BF9-D494-4EF4-B362-0B9B1AED3EDF}"/>
              </a:ext>
            </a:extLst>
          </p:cNvPr>
          <p:cNvSpPr txBox="1"/>
          <p:nvPr/>
        </p:nvSpPr>
        <p:spPr>
          <a:xfrm>
            <a:off x="6004003" y="825749"/>
            <a:ext cx="6130117" cy="28212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None/>
              <a:defRPr sz="1600" b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Пенал із міцного PU-матеріалу </a:t>
            </a:r>
            <a:r>
              <a:rPr lang="uk-UA" b="0" dirty="0"/>
              <a:t>— зручний і універсальний аксесуар на кожен день.</a:t>
            </a:r>
          </a:p>
          <a:p>
            <a:r>
              <a:rPr lang="uk-UA" dirty="0"/>
              <a:t>Має одне відділення на блискавці</a:t>
            </a:r>
            <a:r>
              <a:rPr lang="uk-UA" b="0" dirty="0"/>
              <a:t>, підходить як для зберігання канцелярії, так і як компактна косметичка.</a:t>
            </a:r>
          </a:p>
          <a:p>
            <a:r>
              <a:rPr lang="uk-UA" dirty="0"/>
              <a:t>Надійна фурнітура </a:t>
            </a:r>
            <a:r>
              <a:rPr lang="uk-UA" b="0" dirty="0"/>
              <a:t>забезпечує плавне та довговічне відкривання.</a:t>
            </a:r>
          </a:p>
          <a:p>
            <a:r>
              <a:rPr lang="uk-UA" dirty="0"/>
              <a:t>Привабливі </a:t>
            </a:r>
            <a:r>
              <a:rPr lang="uk-UA" dirty="0" err="1"/>
              <a:t>дизайни</a:t>
            </a:r>
            <a:r>
              <a:rPr lang="uk-UA" dirty="0"/>
              <a:t> </a:t>
            </a:r>
            <a:r>
              <a:rPr lang="uk-UA" b="0" dirty="0"/>
              <a:t>надихають і підкреслюють ваш стиль.</a:t>
            </a:r>
          </a:p>
          <a:p>
            <a:r>
              <a:rPr lang="uk-UA" dirty="0"/>
              <a:t>Зручний розмір: </a:t>
            </a:r>
            <a:endParaRPr lang="en-US" dirty="0"/>
          </a:p>
          <a:p>
            <a:r>
              <a:rPr lang="uk-UA" b="0" dirty="0"/>
              <a:t>210×80×15 мм — легко поміщається у сумку чи рюкзак.</a:t>
            </a:r>
          </a:p>
        </p:txBody>
      </p:sp>
      <p:graphicFrame>
        <p:nvGraphicFramePr>
          <p:cNvPr id="11" name="Таблица 10">
            <a:extLst>
              <a:ext uri="{FF2B5EF4-FFF2-40B4-BE49-F238E27FC236}">
                <a16:creationId xmlns:a16="http://schemas.microsoft.com/office/drawing/2014/main" id="{4588E31E-68D6-4281-8661-C06A1A58D3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9102450"/>
              </p:ext>
            </p:extLst>
          </p:nvPr>
        </p:nvGraphicFramePr>
        <p:xfrm>
          <a:off x="5970552" y="4952597"/>
          <a:ext cx="6130117" cy="16519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96413">
                  <a:extLst>
                    <a:ext uri="{9D8B030D-6E8A-4147-A177-3AD203B41FA5}">
                      <a16:colId xmlns:a16="http://schemas.microsoft.com/office/drawing/2014/main" val="195318741"/>
                    </a:ext>
                  </a:extLst>
                </a:gridCol>
                <a:gridCol w="995082">
                  <a:extLst>
                    <a:ext uri="{9D8B030D-6E8A-4147-A177-3AD203B41FA5}">
                      <a16:colId xmlns:a16="http://schemas.microsoft.com/office/drawing/2014/main" val="658208050"/>
                    </a:ext>
                  </a:extLst>
                </a:gridCol>
                <a:gridCol w="1344706">
                  <a:extLst>
                    <a:ext uri="{9D8B030D-6E8A-4147-A177-3AD203B41FA5}">
                      <a16:colId xmlns:a16="http://schemas.microsoft.com/office/drawing/2014/main" val="3886132278"/>
                    </a:ext>
                  </a:extLst>
                </a:gridCol>
                <a:gridCol w="1040373">
                  <a:extLst>
                    <a:ext uri="{9D8B030D-6E8A-4147-A177-3AD203B41FA5}">
                      <a16:colId xmlns:a16="http://schemas.microsoft.com/office/drawing/2014/main" val="929812618"/>
                    </a:ext>
                  </a:extLst>
                </a:gridCol>
                <a:gridCol w="970826">
                  <a:extLst>
                    <a:ext uri="{9D8B030D-6E8A-4147-A177-3AD203B41FA5}">
                      <a16:colId xmlns:a16="http://schemas.microsoft.com/office/drawing/2014/main" val="3385615352"/>
                    </a:ext>
                  </a:extLst>
                </a:gridCol>
                <a:gridCol w="882717">
                  <a:extLst>
                    <a:ext uri="{9D8B030D-6E8A-4147-A177-3AD203B41FA5}">
                      <a16:colId xmlns:a16="http://schemas.microsoft.com/office/drawing/2014/main" val="3145524785"/>
                    </a:ext>
                  </a:extLst>
                </a:gridCol>
              </a:tblGrid>
              <a:tr h="379072">
                <a:tc>
                  <a:txBody>
                    <a:bodyPr/>
                    <a:lstStyle/>
                    <a:p>
                      <a:pPr algn="ctr"/>
                      <a:r>
                        <a:rPr lang="uk-UA" sz="1200" b="1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Код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200" b="1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Артикул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Дизайн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Мін. відвантаж. 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Упаковка 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2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РРЦ, грн.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1769405"/>
                  </a:ext>
                </a:extLst>
              </a:tr>
              <a:tr h="298681"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73288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1460-4-A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Gentle Blossom</a:t>
                      </a:r>
                      <a:endParaRPr lang="uk-UA" sz="12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1/50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99,00</a:t>
                      </a:r>
                    </a:p>
                  </a:txBody>
                  <a:tcPr marL="171450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274578"/>
                  </a:ext>
                </a:extLst>
              </a:tr>
              <a:tr h="298681"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73287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1460-3-A-CC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Peony Dreams</a:t>
                      </a:r>
                      <a:endParaRPr lang="uk-UA" sz="12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1/50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99,00</a:t>
                      </a:r>
                    </a:p>
                  </a:txBody>
                  <a:tcPr marL="171450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5597507"/>
                  </a:ext>
                </a:extLst>
              </a:tr>
              <a:tr h="298681"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73285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1460-1-A-PPS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Blue Elegance</a:t>
                      </a:r>
                      <a:endParaRPr lang="uk-UA" sz="12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1/50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99,00</a:t>
                      </a:r>
                    </a:p>
                  </a:txBody>
                  <a:tcPr marL="171450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76677054"/>
                  </a:ext>
                </a:extLst>
              </a:tr>
              <a:tr h="298681"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73286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1460-2-A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Violet Whispers</a:t>
                      </a:r>
                      <a:endParaRPr lang="uk-UA" sz="12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1/50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99,00</a:t>
                      </a:r>
                    </a:p>
                  </a:txBody>
                  <a:tcPr marL="171450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01361816"/>
                  </a:ext>
                </a:extLst>
              </a:tr>
            </a:tbl>
          </a:graphicData>
        </a:graphic>
      </p:graphicFrame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73318F7-1DEA-4962-9E27-B8790979E8D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9900" b="20730"/>
          <a:stretch/>
        </p:blipFill>
        <p:spPr>
          <a:xfrm>
            <a:off x="340225" y="2709000"/>
            <a:ext cx="2425481" cy="1440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22BBE92-16A9-4A7F-9935-AC776AA3942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0705" b="18894"/>
          <a:stretch/>
        </p:blipFill>
        <p:spPr>
          <a:xfrm>
            <a:off x="340225" y="905558"/>
            <a:ext cx="2384106" cy="14400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33518BF-0DA0-4BF7-9249-B7469390AD2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20060" b="21193"/>
          <a:stretch/>
        </p:blipFill>
        <p:spPr>
          <a:xfrm>
            <a:off x="3010399" y="789889"/>
            <a:ext cx="2451204" cy="144000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C21750CF-1B82-406E-928E-8AD5C486353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23282" b="20775"/>
          <a:stretch/>
        </p:blipFill>
        <p:spPr>
          <a:xfrm>
            <a:off x="3174105" y="2709000"/>
            <a:ext cx="2574083" cy="1440000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5E2DCCDC-1EB4-4D36-BC39-C2EBD18FD98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0225" y="4489346"/>
            <a:ext cx="2160000" cy="216000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C137CEF8-5364-4EF5-9732-0BA39E5FA9B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65362" y="4489346"/>
            <a:ext cx="2160000" cy="216000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ED2EFAD9-C869-4097-8EB1-E1D2E889ED6F}"/>
              </a:ext>
            </a:extLst>
          </p:cNvPr>
          <p:cNvSpPr txBox="1"/>
          <p:nvPr/>
        </p:nvSpPr>
        <p:spPr>
          <a:xfrm>
            <a:off x="268024" y="2287674"/>
            <a:ext cx="2222308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rPr>
              <a:t>1460-4-A</a:t>
            </a:r>
            <a:r>
              <a:rPr lang="uk-UA" sz="105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rPr>
              <a:t>, </a:t>
            </a:r>
            <a:r>
              <a:rPr lang="en-US" sz="105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rPr>
              <a:t>Gentle Blossom</a:t>
            </a:r>
            <a:endParaRPr lang="uk-UA" sz="1050" b="0" kern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6FF9326-7BEF-4ED9-8AF2-FB3821EC273B}"/>
              </a:ext>
            </a:extLst>
          </p:cNvPr>
          <p:cNvSpPr txBox="1"/>
          <p:nvPr/>
        </p:nvSpPr>
        <p:spPr>
          <a:xfrm>
            <a:off x="272670" y="4103880"/>
            <a:ext cx="2574083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050" b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1460-1-A-PPS</a:t>
            </a:r>
            <a:r>
              <a:rPr lang="uk-UA" dirty="0"/>
              <a:t>, </a:t>
            </a:r>
            <a:r>
              <a:rPr lang="en-US" sz="105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rPr>
              <a:t>Blue Elegance</a:t>
            </a:r>
            <a:endParaRPr lang="uk-UA" sz="1050" b="0" kern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2D3AECB-3D9C-4318-9970-03772605E0AE}"/>
              </a:ext>
            </a:extLst>
          </p:cNvPr>
          <p:cNvSpPr txBox="1"/>
          <p:nvPr/>
        </p:nvSpPr>
        <p:spPr>
          <a:xfrm>
            <a:off x="2984016" y="2287674"/>
            <a:ext cx="2130939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1460-3-A-CC, 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Peony Dreams</a:t>
            </a:r>
            <a:endParaRPr lang="uk-UA" sz="105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2CF4309-9B8E-4038-91EC-7AE854BC7B13}"/>
              </a:ext>
            </a:extLst>
          </p:cNvPr>
          <p:cNvSpPr txBox="1"/>
          <p:nvPr/>
        </p:nvSpPr>
        <p:spPr>
          <a:xfrm>
            <a:off x="3131093" y="4153040"/>
            <a:ext cx="2330510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05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1460-2-A</a:t>
            </a:r>
            <a:r>
              <a:rPr lang="uk-UA" dirty="0"/>
              <a:t>, </a:t>
            </a:r>
            <a:r>
              <a:rPr lang="en-US" sz="105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rPr>
              <a:t>Violet Whispers</a:t>
            </a:r>
            <a:endParaRPr lang="uk-UA" sz="1050" b="0" kern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291047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11630</TotalTime>
  <Words>901</Words>
  <Application>Microsoft Office PowerPoint</Application>
  <PresentationFormat>Широкоэкранный</PresentationFormat>
  <Paragraphs>208</Paragraphs>
  <Slides>8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Century Gothic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Здор</dc:creator>
  <cp:lastModifiedBy>Zdor</cp:lastModifiedBy>
  <cp:revision>2385</cp:revision>
  <cp:lastPrinted>2024-09-02T11:27:54Z</cp:lastPrinted>
  <dcterms:created xsi:type="dcterms:W3CDTF">2019-03-13T13:21:03Z</dcterms:created>
  <dcterms:modified xsi:type="dcterms:W3CDTF">2025-12-02T07:28:27Z</dcterms:modified>
</cp:coreProperties>
</file>